
<file path=[Content_Types].xml><?xml version="1.0" encoding="utf-8"?>
<Types xmlns="http://schemas.openxmlformats.org/package/2006/content-types">
  <Default Extension="gif" ContentType="image/gif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6" r:id="rId2"/>
    <p:sldId id="258" r:id="rId3"/>
    <p:sldId id="259" r:id="rId4"/>
    <p:sldId id="261" r:id="rId5"/>
    <p:sldId id="262" r:id="rId6"/>
    <p:sldId id="263" r:id="rId7"/>
    <p:sldId id="264" r:id="rId8"/>
    <p:sldId id="267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11/24/2018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://samogaathome.blogspot.com/2013_05_01_archive.html" TargetMode="Externa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hyperlink" Target="http://samogaathome.blogspot.com/2013_05_01_archive.html" TargetMode="Externa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hyperlink" Target="http://eliminatingthebox.blogspot.com/2011_07_01_archive.html" TargetMode="External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hyperlink" Target="http://mumsgather.blogspot.com/2015/09/exam-day-tips-for-upsr-students.html" TargetMode="Externa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hyperlink" Target="http://www.3rdgradethoughts.com/2012/12/whole-brain-teaching-simple-lesson-plan.html" TargetMode="External"/><Relationship Id="rId5" Type="http://schemas.openxmlformats.org/officeDocument/2006/relationships/image" Target="../media/image7.jp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hyperlink" Target="http://samogaathome.blogspot.com/2013_05_01_archive.html" TargetMode="External"/><Relationship Id="rId5" Type="http://schemas.openxmlformats.org/officeDocument/2006/relationships/image" Target="../media/image3.jp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D232D5-50DA-48D9-A62D-87AD3382EB3C}"/>
              </a:ext>
            </a:extLst>
          </p:cNvPr>
          <p:cNvSpPr txBox="1"/>
          <p:nvPr/>
        </p:nvSpPr>
        <p:spPr>
          <a:xfrm>
            <a:off x="1512710" y="790223"/>
            <a:ext cx="8308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ГРАММАТИКА </a:t>
            </a:r>
            <a:endParaRPr lang="en-US" sz="4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3" name="output_free (36)">
            <a:hlinkClick r:id="" action="ppaction://media"/>
            <a:extLst>
              <a:ext uri="{FF2B5EF4-FFF2-40B4-BE49-F238E27FC236}">
                <a16:creationId xmlns:a16="http://schemas.microsoft.com/office/drawing/2014/main" id="{6F40ECC2-2BA8-471B-94BA-75C6F88096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out="2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1714496"/>
            <a:ext cx="7223760" cy="406336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1D2D14-5FB1-47A8-B13D-5ADF6027E6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1560000">
            <a:off x="8353791" y="3984093"/>
            <a:ext cx="1554480" cy="20315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49075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4CD660-BD84-4E4E-84F4-FFC505C9C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Цель задания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F07924-4450-4B96-B577-0A819FF0997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b="1" dirty="0"/>
              <a:t>ЦЕЛЬ ЗАДАНИЯ: проверить владение </a:t>
            </a:r>
          </a:p>
          <a:p>
            <a:r>
              <a:rPr lang="ru-RU" dirty="0"/>
              <a:t>личными (видовременными) глагольными формами;  неличными глагольными формами (инфинитивом, герундием, причастием); </a:t>
            </a:r>
          </a:p>
          <a:p>
            <a:r>
              <a:rPr lang="ru-RU" dirty="0"/>
              <a:t>использованием активного и пассивного залога с различными видовременными формами глагола;</a:t>
            </a:r>
          </a:p>
          <a:p>
            <a:r>
              <a:rPr lang="ru-RU" dirty="0"/>
              <a:t>способами согласования времен, принятыми в английском языке; </a:t>
            </a:r>
          </a:p>
          <a:p>
            <a:r>
              <a:rPr lang="ru-RU" dirty="0"/>
              <a:t>различными формами местоимений (личные, притяжательные, местоимения от some/</a:t>
            </a:r>
            <a:r>
              <a:rPr lang="ru-RU" dirty="0" err="1"/>
              <a:t>any</a:t>
            </a:r>
            <a:r>
              <a:rPr lang="ru-RU" dirty="0"/>
              <a:t>/); </a:t>
            </a:r>
            <a:endParaRPr lang="en-US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E59A5FE-F434-4E75-B842-0D2C99EB054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количественными и порядковыми числительными; </a:t>
            </a:r>
          </a:p>
          <a:p>
            <a:r>
              <a:rPr lang="ru-RU" dirty="0"/>
              <a:t>различными способами образования множественного числа существительных, притяжательного падежа; </a:t>
            </a:r>
          </a:p>
          <a:p>
            <a:r>
              <a:rPr lang="ru-RU" dirty="0"/>
              <a:t>различными способами образования степеней сравнения прилагательных и наречий;</a:t>
            </a:r>
          </a:p>
          <a:p>
            <a:r>
              <a:rPr lang="ru-RU" dirty="0"/>
              <a:t>навыками орфографии и т.д.</a:t>
            </a:r>
          </a:p>
          <a:p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7CC4629-564D-4E86-9A8B-8B5B4DCF38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1560000">
            <a:off x="5181611" y="318745"/>
            <a:ext cx="1554480" cy="20315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Звук 17">
            <a:hlinkClick r:id="" action="ppaction://media"/>
            <a:extLst>
              <a:ext uri="{FF2B5EF4-FFF2-40B4-BE49-F238E27FC236}">
                <a16:creationId xmlns:a16="http://schemas.microsoft.com/office/drawing/2014/main" id="{45F277B4-3C59-4527-83AE-A9333B4362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51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5567">
        <p14:reveal/>
      </p:transition>
    </mc:Choice>
    <mc:Fallback xmlns="">
      <p:transition spd="slow" advTm="455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B9F1B0-6C9D-4B15-8FE0-3C1CACFE1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Советы по эффективному выполнению задания</a:t>
            </a:r>
            <a:endParaRPr lang="en-US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3AC4D9-9848-4948-B1A1-2AA1B7D28F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Во время первого прочтения</a:t>
            </a:r>
            <a:endParaRPr lang="en-US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A8C0725-EBC9-4D86-8D10-CFFF6A834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7190" y="2824269"/>
            <a:ext cx="5852160" cy="2644457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При работе с каждым фрагментом текста с пропуском используйте следующую логику и последовательность действий: </a:t>
            </a:r>
            <a:endParaRPr lang="en-US" dirty="0"/>
          </a:p>
          <a:p>
            <a:r>
              <a:rPr lang="ru-RU" dirty="0"/>
              <a:t>♦ прочитайте слова, написанное ЗАГЛАВНЫМИ БУКВАМИ на полях, и определите, какую грамматическую форму надо вставить в пропуск: глагольную форму (личную/ неличную); существительное (в единственном или множественном числе, в именительном или притяжательном падеже); прилагательное (в сравнительной или превосходной степени), числительное (порядковое или количественное) и т.д.; </a:t>
            </a:r>
            <a:endParaRPr lang="en-US" dirty="0"/>
          </a:p>
          <a:p>
            <a:endParaRPr lang="en-US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7A0EED4-BBAD-4316-81D7-1AE4981FBA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508561" y="2106555"/>
            <a:ext cx="2560320" cy="1881679"/>
          </a:xfrm>
          <a:prstGeom prst="rect">
            <a:avLst/>
          </a:prstGeom>
        </p:spPr>
      </p:pic>
      <p:pic>
        <p:nvPicPr>
          <p:cNvPr id="14" name="Звук 13">
            <a:hlinkClick r:id="" action="ppaction://media"/>
            <a:extLst>
              <a:ext uri="{FF2B5EF4-FFF2-40B4-BE49-F238E27FC236}">
                <a16:creationId xmlns:a16="http://schemas.microsoft.com/office/drawing/2014/main" id="{854FB400-271E-47A8-8AD9-97A3052E42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3204">
        <p14:reveal/>
      </p:transition>
    </mc:Choice>
    <mc:Fallback xmlns="">
      <p:transition spd="slow" advTm="432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BCCA5A-5955-4EEA-B058-F57D6BAA8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Советы по эффективному выполнению задания</a:t>
            </a:r>
            <a:endParaRPr lang="en-US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89A49A2-BBF4-4BBE-9163-D28778E8C2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Во время второго прочтения</a:t>
            </a:r>
            <a:endParaRPr lang="en-US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DAC1311-1336-4DF3-9DE0-2059B102CF1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sz="2500" dirty="0"/>
              <a:t>прочитайте абзац текста до первого пропуска и слово, написанное заглавными буквами на полях, и начинаем работать в следующей последовательности: </a:t>
            </a:r>
            <a:endParaRPr lang="en-US" sz="2500" dirty="0"/>
          </a:p>
          <a:p>
            <a:r>
              <a:rPr lang="ru-RU" sz="2500" dirty="0"/>
              <a:t>если это глагольная форма, то необходимо решить: является ли она личной (видовременной) или неличной (инфинитивом, герундием, причастием); употребляется ли в активном или пассивном залоге; к какому времени относится (настоящему, прошедшему или будущему); требует ли согласования времен с учетом использования других глагольных форм в тексте и т.д.</a:t>
            </a:r>
          </a:p>
          <a:p>
            <a:endParaRPr lang="en-US" sz="2500" dirty="0"/>
          </a:p>
          <a:p>
            <a:endParaRPr lang="en-US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90FC27-6F24-464C-9F14-7FD121A6A6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9700" y="2019548"/>
            <a:ext cx="4645152" cy="3449177"/>
          </a:xfrm>
        </p:spPr>
        <p:txBody>
          <a:bodyPr>
            <a:noAutofit/>
          </a:bodyPr>
          <a:lstStyle/>
          <a:p>
            <a:r>
              <a:rPr lang="ru-RU" sz="1200" dirty="0"/>
              <a:t>Если это существительное, то необходимо решить; в каком числе сущ. - в единственном или множественном числе, какой падеж- в именительном или притяжательном падеже;</a:t>
            </a:r>
          </a:p>
          <a:p>
            <a:r>
              <a:rPr lang="ru-RU" sz="1200" dirty="0"/>
              <a:t>Если это прилагательное, то необходимо решить степень  – сравнительная или превосходная. </a:t>
            </a:r>
            <a:endParaRPr lang="en-US" sz="1200" dirty="0"/>
          </a:p>
          <a:p>
            <a:r>
              <a:rPr lang="ru-RU" sz="1200" dirty="0"/>
              <a:t>Если это числительное, то необходимо определить – порядковое оно или количественное. </a:t>
            </a:r>
            <a:endParaRPr lang="en-US" sz="1200" dirty="0"/>
          </a:p>
          <a:p>
            <a:r>
              <a:rPr lang="ru-RU" sz="1200" dirty="0"/>
              <a:t>Если это указательные местоимения </a:t>
            </a:r>
            <a:r>
              <a:rPr lang="en-US" sz="1200" dirty="0"/>
              <a:t>this </a:t>
            </a:r>
            <a:r>
              <a:rPr lang="ru-RU" sz="1200" dirty="0"/>
              <a:t>– </a:t>
            </a:r>
            <a:r>
              <a:rPr lang="en-US" sz="1200" dirty="0"/>
              <a:t>that</a:t>
            </a:r>
            <a:r>
              <a:rPr lang="ru-RU" sz="1200" dirty="0"/>
              <a:t>/</a:t>
            </a:r>
            <a:r>
              <a:rPr lang="en-US" sz="1200" dirty="0"/>
              <a:t>these</a:t>
            </a:r>
            <a:r>
              <a:rPr lang="ru-RU" sz="1200" dirty="0"/>
              <a:t>/</a:t>
            </a:r>
            <a:r>
              <a:rPr lang="en-US" sz="1200" dirty="0"/>
              <a:t>those</a:t>
            </a:r>
            <a:r>
              <a:rPr lang="ru-RU" sz="1200" dirty="0"/>
              <a:t>, то надо определить в единственном они числе или множественном. </a:t>
            </a:r>
            <a:endParaRPr lang="en-US" sz="1200" dirty="0"/>
          </a:p>
          <a:p>
            <a:pPr fontAlgn="base"/>
            <a:r>
              <a:rPr lang="ru-RU" sz="1200" dirty="0"/>
              <a:t>Если это местоимение, то необходимо установить  к какой группе оно относится – личные, притяжательные, возвратные , неопределенные. </a:t>
            </a:r>
            <a:endParaRPr lang="en-US" sz="1200" dirty="0"/>
          </a:p>
        </p:txBody>
      </p:sp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id="{E4BAAAD3-672E-4791-9AB2-494CB08254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48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677"/>
    </mc:Choice>
    <mc:Fallback xmlns="">
      <p:transition spd="slow" advTm="79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B9F1B0-6C9D-4B15-8FE0-3C1CACFE1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Советы по эффективному выполнению задания</a:t>
            </a:r>
            <a:endParaRPr lang="en-US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3AC4D9-9848-4948-B1A1-2AA1B7D28F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После заполнения всех пропусков</a:t>
            </a:r>
            <a:endParaRPr lang="en-US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A8C0725-EBC9-4D86-8D10-CFFF6A834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7190" y="2824269"/>
            <a:ext cx="5852160" cy="2644457"/>
          </a:xfrm>
        </p:spPr>
        <p:txBody>
          <a:bodyPr>
            <a:normAutofit/>
          </a:bodyPr>
          <a:lstStyle/>
          <a:p>
            <a:r>
              <a:rPr lang="ru-RU" dirty="0"/>
              <a:t> Прочитать весь текст с заполненными пропусками, проверить (мысленно обосновать) однозначность выбранного ответа.</a:t>
            </a:r>
          </a:p>
          <a:p>
            <a:r>
              <a:rPr lang="ru-RU"/>
              <a:t>Записать </a:t>
            </a:r>
            <a:r>
              <a:rPr lang="ru-RU" dirty="0"/>
              <a:t>окончательный вариант ответа в тексте задания.</a:t>
            </a:r>
          </a:p>
          <a:p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E9149F2-1F69-4141-891B-1A2268C3C1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373924" y="2144726"/>
            <a:ext cx="2651760" cy="2290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Звук 15">
            <a:hlinkClick r:id="" action="ppaction://media"/>
            <a:extLst>
              <a:ext uri="{FF2B5EF4-FFF2-40B4-BE49-F238E27FC236}">
                <a16:creationId xmlns:a16="http://schemas.microsoft.com/office/drawing/2014/main" id="{147B0EC9-F9FD-437A-A549-C8812E9294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53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4638">
        <p14:reveal/>
      </p:transition>
    </mc:Choice>
    <mc:Fallback xmlns="">
      <p:transition spd="slow" advTm="146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01F8D4-E94C-41BF-8E5B-FA3092C20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выполнения задания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14C40A-3CAA-4E73-9F30-CD0D14108C5F}"/>
              </a:ext>
            </a:extLst>
          </p:cNvPr>
          <p:cNvSpPr txBox="1"/>
          <p:nvPr/>
        </p:nvSpPr>
        <p:spPr>
          <a:xfrm>
            <a:off x="1569156" y="2235200"/>
            <a:ext cx="6908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B4</a:t>
            </a:r>
            <a:r>
              <a:rPr lang="en-US" sz="1400" dirty="0"/>
              <a:t>. For more than 800 years the castle </a:t>
            </a:r>
            <a:r>
              <a:rPr lang="en-US" sz="1400" u="sng" dirty="0"/>
              <a:t>was </a:t>
            </a:r>
            <a:r>
              <a:rPr lang="en-US" sz="1400" dirty="0"/>
              <a:t>a fortress against the English and rival Scottish clans. It originally _______ on the banks of the river on a hill top overlooking the sea.</a:t>
            </a:r>
          </a:p>
          <a:p>
            <a:r>
              <a:rPr lang="en-US" sz="1400" b="1" dirty="0"/>
              <a:t>B5. </a:t>
            </a:r>
            <a:r>
              <a:rPr lang="en-US" sz="1400" dirty="0"/>
              <a:t>For the most part the castle was in a state of neglect since then. About 150 years ago it became a luxurious farm house and thousands of ____________ were kept on the surrounding hillsides.</a:t>
            </a:r>
          </a:p>
          <a:p>
            <a:r>
              <a:rPr lang="en-US" sz="1400" b="1" dirty="0"/>
              <a:t>B6. </a:t>
            </a:r>
            <a:r>
              <a:rPr lang="en-US" sz="1400" dirty="0"/>
              <a:t>Then in the early part of the twentieth century it became a hunting and fishing lodge. Wealthy visitors paid good money trying to catch Atlantic salmon — Scotland’s ________ sporting fish.</a:t>
            </a:r>
            <a:endParaRPr lang="ru-RU" sz="1400" dirty="0"/>
          </a:p>
          <a:p>
            <a:r>
              <a:rPr lang="en-US" sz="1400" b="1" dirty="0"/>
              <a:t>B7.</a:t>
            </a:r>
            <a:r>
              <a:rPr lang="en-US" sz="1400" dirty="0"/>
              <a:t> The inspiration to restore the castle came to John Faulkner when he ______________ _ in the sea on an unusually warm August afternoon.</a:t>
            </a:r>
          </a:p>
          <a:p>
            <a:r>
              <a:rPr lang="en-US" sz="1400" b="1" dirty="0"/>
              <a:t>B8. </a:t>
            </a:r>
            <a:r>
              <a:rPr lang="en-US" sz="1400" dirty="0"/>
              <a:t>Seeing the castle’s walls and towers over the sparkling water, he imagined how it must have looked in ____________ glorious far off days.</a:t>
            </a:r>
          </a:p>
          <a:p>
            <a:r>
              <a:rPr lang="en-US" sz="1400" b="1" dirty="0"/>
              <a:t>B9. </a:t>
            </a:r>
            <a:r>
              <a:rPr lang="en-US" sz="1400" dirty="0"/>
              <a:t>Now, ten years after that summer swim, he </a:t>
            </a:r>
            <a:r>
              <a:rPr lang="en-US" sz="1400" u="sng" dirty="0"/>
              <a:t>is</a:t>
            </a:r>
            <a:r>
              <a:rPr lang="en-US" sz="1400" dirty="0"/>
              <a:t> in the mood for celebration as he finally_____________his biggest ambition.</a:t>
            </a:r>
          </a:p>
          <a:p>
            <a:r>
              <a:rPr lang="en-US" sz="1400" b="1" dirty="0"/>
              <a:t>B10. </a:t>
            </a:r>
            <a:r>
              <a:rPr lang="en-US" sz="1400" dirty="0"/>
              <a:t>All the difficult and expensive restoration was finished, and his _______ guests are due to arrive this evening.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26A2CA-042C-4ADB-8F00-8CC96861E131}"/>
              </a:ext>
            </a:extLst>
          </p:cNvPr>
          <p:cNvSpPr txBox="1"/>
          <p:nvPr/>
        </p:nvSpPr>
        <p:spPr>
          <a:xfrm>
            <a:off x="8997244" y="2144889"/>
            <a:ext cx="1975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STAND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2C1D5B-E2D9-4104-B516-9845AD012E59}"/>
              </a:ext>
            </a:extLst>
          </p:cNvPr>
          <p:cNvSpPr txBox="1"/>
          <p:nvPr/>
        </p:nvSpPr>
        <p:spPr>
          <a:xfrm>
            <a:off x="9064977" y="2680491"/>
            <a:ext cx="12079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SHEEP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9773A7-F8C6-4316-A471-866E4CC70F3C}"/>
              </a:ext>
            </a:extLst>
          </p:cNvPr>
          <p:cNvSpPr txBox="1"/>
          <p:nvPr/>
        </p:nvSpPr>
        <p:spPr>
          <a:xfrm>
            <a:off x="9064977" y="3275111"/>
            <a:ext cx="12079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STRONG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73F114-C5D3-424F-BACE-80A10D74A187}"/>
              </a:ext>
            </a:extLst>
          </p:cNvPr>
          <p:cNvSpPr txBox="1"/>
          <p:nvPr/>
        </p:nvSpPr>
        <p:spPr>
          <a:xfrm>
            <a:off x="9064977" y="3951111"/>
            <a:ext cx="12079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SWIM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7EAAE4-A1A0-49C1-8488-4A14844C678C}"/>
              </a:ext>
            </a:extLst>
          </p:cNvPr>
          <p:cNvSpPr txBox="1"/>
          <p:nvPr/>
        </p:nvSpPr>
        <p:spPr>
          <a:xfrm>
            <a:off x="9031110" y="4910599"/>
            <a:ext cx="10837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REALISE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18082A-DD03-4226-A7DB-232EFE1A5D4A}"/>
              </a:ext>
            </a:extLst>
          </p:cNvPr>
          <p:cNvSpPr txBox="1"/>
          <p:nvPr/>
        </p:nvSpPr>
        <p:spPr>
          <a:xfrm>
            <a:off x="9144000" y="5355177"/>
            <a:ext cx="722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1659AF-8626-4803-9A3D-9FED8E931218}"/>
              </a:ext>
            </a:extLst>
          </p:cNvPr>
          <p:cNvSpPr txBox="1"/>
          <p:nvPr/>
        </p:nvSpPr>
        <p:spPr>
          <a:xfrm>
            <a:off x="9064977" y="4319334"/>
            <a:ext cx="12079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THESE</a:t>
            </a:r>
          </a:p>
        </p:txBody>
      </p:sp>
      <p:pic>
        <p:nvPicPr>
          <p:cNvPr id="22" name="Звук 21">
            <a:hlinkClick r:id="" action="ppaction://media"/>
            <a:extLst>
              <a:ext uri="{FF2B5EF4-FFF2-40B4-BE49-F238E27FC236}">
                <a16:creationId xmlns:a16="http://schemas.microsoft.com/office/drawing/2014/main" id="{7D79CE16-F23A-4ACF-B075-802768A1A7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8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630"/>
    </mc:Choice>
    <mc:Fallback xmlns="">
      <p:transition spd="slow" advTm="250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43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8" name="Picture 45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9" name="Straight Connector 47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49">
            <a:extLst>
              <a:ext uri="{FF2B5EF4-FFF2-40B4-BE49-F238E27FC236}">
                <a16:creationId xmlns:a16="http://schemas.microsoft.com/office/drawing/2014/main" id="{A56012FD-74A8-4C91-B318-435CF2B719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71" name="Rectangle 51">
            <a:extLst>
              <a:ext uri="{FF2B5EF4-FFF2-40B4-BE49-F238E27FC236}">
                <a16:creationId xmlns:a16="http://schemas.microsoft.com/office/drawing/2014/main" id="{24BE214B-2C92-47AF-8D90-698211103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Straight Connector 53">
            <a:extLst>
              <a:ext uri="{FF2B5EF4-FFF2-40B4-BE49-F238E27FC236}">
                <a16:creationId xmlns:a16="http://schemas.microsoft.com/office/drawing/2014/main" id="{186D07CD-E0E5-42ED-BA28-6CB6ADC3B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7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B9F1B0-6C9D-4B15-8FE0-3C1CACFE1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5550355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Тренировочные задания</a:t>
            </a:r>
            <a:endParaRPr lang="en-US" dirty="0"/>
          </a:p>
        </p:txBody>
      </p:sp>
      <p:sp>
        <p:nvSpPr>
          <p:cNvPr id="73" name="Rectangle 55">
            <a:extLst>
              <a:ext uri="{FF2B5EF4-FFF2-40B4-BE49-F238E27FC236}">
                <a16:creationId xmlns:a16="http://schemas.microsoft.com/office/drawing/2014/main" id="{369A020F-4984-4DD0-898A-B60A4882B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A8C0725-EBC9-4D86-8D10-CFFF6A834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51580" y="2015732"/>
            <a:ext cx="5550355" cy="34506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/>
            <a:r>
              <a:rPr lang="en-US" dirty="0"/>
              <a:t> Выполнить </a:t>
            </a:r>
            <a:r>
              <a:rPr lang="en-US" dirty="0" err="1"/>
              <a:t>тесты</a:t>
            </a:r>
            <a:r>
              <a:rPr lang="en-US" dirty="0"/>
              <a:t> 1-10. </a:t>
            </a:r>
          </a:p>
          <a:p>
            <a:pPr marL="457200"/>
            <a:r>
              <a:rPr lang="en-US" dirty="0" err="1"/>
              <a:t>Отправить</a:t>
            </a:r>
            <a:r>
              <a:rPr lang="en-US" dirty="0"/>
              <a:t> </a:t>
            </a:r>
            <a:r>
              <a:rPr lang="en-US" dirty="0" err="1"/>
              <a:t>задания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проверку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grpSp>
        <p:nvGrpSpPr>
          <p:cNvPr id="74" name="Group 57">
            <a:extLst>
              <a:ext uri="{FF2B5EF4-FFF2-40B4-BE49-F238E27FC236}">
                <a16:creationId xmlns:a16="http://schemas.microsoft.com/office/drawing/2014/main" id="{A3761B47-AE33-47C9-9636-19D4B313F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77388" y="482171"/>
            <a:ext cx="4074533" cy="5149101"/>
            <a:chOff x="7477388" y="482171"/>
            <a:chExt cx="4074533" cy="5149101"/>
          </a:xfrm>
        </p:grpSpPr>
        <p:sp>
          <p:nvSpPr>
            <p:cNvPr id="75" name="Rectangle 58">
              <a:extLst>
                <a:ext uri="{FF2B5EF4-FFF2-40B4-BE49-F238E27FC236}">
                  <a16:creationId xmlns:a16="http://schemas.microsoft.com/office/drawing/2014/main" id="{9E204B78-8026-4E1E-9C59-5F523ECDD2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77388" y="482171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59">
              <a:extLst>
                <a:ext uri="{FF2B5EF4-FFF2-40B4-BE49-F238E27FC236}">
                  <a16:creationId xmlns:a16="http://schemas.microsoft.com/office/drawing/2014/main" id="{DDDEB6F1-F54D-4345-B8DF-72D72C71EC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47" y="812507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7" name="Rectangle 61">
            <a:extLst>
              <a:ext uri="{FF2B5EF4-FFF2-40B4-BE49-F238E27FC236}">
                <a16:creationId xmlns:a16="http://schemas.microsoft.com/office/drawing/2014/main" id="{4380F474-D468-4F2F-8BE9-F343F8D1A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1624" y="977965"/>
            <a:ext cx="3119444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9AF0EC7-888B-4A93-A8E2-E7D9F80D90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116373" y="1183362"/>
            <a:ext cx="2799103" cy="3732137"/>
          </a:xfrm>
          <a:prstGeom prst="rect">
            <a:avLst/>
          </a:prstGeom>
        </p:spPr>
      </p:pic>
      <p:pic>
        <p:nvPicPr>
          <p:cNvPr id="78" name="Picture 63">
            <a:extLst>
              <a:ext uri="{FF2B5EF4-FFF2-40B4-BE49-F238E27FC236}">
                <a16:creationId xmlns:a16="http://schemas.microsoft.com/office/drawing/2014/main" id="{D757EBBD-8611-41C1-8124-C151D0957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E40D0D8B-2D5E-48A4-BBD5-8CB09A86A6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Звук 10">
            <a:hlinkClick r:id="" action="ppaction://media"/>
            <a:extLst>
              <a:ext uri="{FF2B5EF4-FFF2-40B4-BE49-F238E27FC236}">
                <a16:creationId xmlns:a16="http://schemas.microsoft.com/office/drawing/2014/main" id="{FB69741B-31CF-49ED-8375-17C944E39B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8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3738">
        <p14:reveal/>
      </p:transition>
    </mc:Choice>
    <mc:Fallback xmlns="">
      <p:transition spd="slow" advTm="137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D232D5-50DA-48D9-A62D-87AD3382EB3C}"/>
              </a:ext>
            </a:extLst>
          </p:cNvPr>
          <p:cNvSpPr txBox="1"/>
          <p:nvPr/>
        </p:nvSpPr>
        <p:spPr>
          <a:xfrm>
            <a:off x="1512710" y="790223"/>
            <a:ext cx="8308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GOOD LUCK!</a:t>
            </a:r>
            <a:r>
              <a:rPr lang="ru-RU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endParaRPr lang="en-US" sz="4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5" name="output_free (37)">
            <a:hlinkClick r:id="" action="ppaction://media"/>
            <a:extLst>
              <a:ext uri="{FF2B5EF4-FFF2-40B4-BE49-F238E27FC236}">
                <a16:creationId xmlns:a16="http://schemas.microsoft.com/office/drawing/2014/main" id="{1660296D-B13B-4C0B-96A8-D60AAC459D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out="1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92680" y="1691916"/>
            <a:ext cx="7406640" cy="416623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122772C-0253-4C1B-9A07-99DD0A6A60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1560000">
            <a:off x="8173167" y="4150285"/>
            <a:ext cx="1554480" cy="20315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6828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Галерея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1513</TotalTime>
  <Words>634</Words>
  <Application>Microsoft Office PowerPoint</Application>
  <PresentationFormat>Широкоэкранный</PresentationFormat>
  <Paragraphs>47</Paragraphs>
  <Slides>8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1" baseType="lpstr">
      <vt:lpstr>Arial</vt:lpstr>
      <vt:lpstr>Gill Sans MT</vt:lpstr>
      <vt:lpstr>Галерея</vt:lpstr>
      <vt:lpstr>Презентация PowerPoint</vt:lpstr>
      <vt:lpstr>Цель задания</vt:lpstr>
      <vt:lpstr>Советы по эффективному выполнению задания</vt:lpstr>
      <vt:lpstr>Советы по эффективному выполнению задания</vt:lpstr>
      <vt:lpstr>Советы по эффективному выполнению задания</vt:lpstr>
      <vt:lpstr>Пример выполнения задания</vt:lpstr>
      <vt:lpstr>Тренировочные задания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Cooper Bradley</dc:creator>
  <cp:lastModifiedBy>Cooper Bradley</cp:lastModifiedBy>
  <cp:revision>10</cp:revision>
  <dcterms:created xsi:type="dcterms:W3CDTF">2018-11-23T02:26:19Z</dcterms:created>
  <dcterms:modified xsi:type="dcterms:W3CDTF">2018-11-24T05:58:19Z</dcterms:modified>
</cp:coreProperties>
</file>